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3"/>
  </p:notesMasterIdLst>
  <p:handoutMasterIdLst>
    <p:handoutMasterId r:id="rId14"/>
  </p:handoutMasterIdLst>
  <p:sldIdLst>
    <p:sldId id="391" r:id="rId5"/>
    <p:sldId id="392" r:id="rId6"/>
    <p:sldId id="393" r:id="rId7"/>
    <p:sldId id="394" r:id="rId8"/>
    <p:sldId id="396" r:id="rId9"/>
    <p:sldId id="397" r:id="rId10"/>
    <p:sldId id="398" r:id="rId11"/>
    <p:sldId id="399"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wskxUlCR0gF6ikcU0iWbGQ==" hashData="LzxMSXxHt+kZKB65NqOWAMOOs1c="/>
  <p:extLst>
    <p:ext uri="{521415D9-36F7-43E2-AB2F-B90AF26B5E84}">
      <p14:sectionLst xmlns:p14="http://schemas.microsoft.com/office/powerpoint/2010/main">
        <p14:section name="Default Section" id="{0472D6FD-30CD-4A22-8E63-F7F105D0B4AF}">
          <p14:sldIdLst>
            <p14:sldId id="391"/>
            <p14:sldId id="392"/>
            <p14:sldId id="393"/>
            <p14:sldId id="394"/>
            <p14:sldId id="396"/>
            <p14:sldId id="397"/>
            <p14:sldId id="398"/>
            <p14:sldId id="399"/>
          </p14:sldIdLst>
        </p14:section>
        <p14:section name="Untitled Section" id="{D4F66CBC-88D0-469B-AEF4-06DF25BB4B4D}">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B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91" autoAdjust="0"/>
  </p:normalViewPr>
  <p:slideViewPr>
    <p:cSldViewPr>
      <p:cViewPr varScale="1">
        <p:scale>
          <a:sx n="115" d="100"/>
          <a:sy n="115" d="100"/>
        </p:scale>
        <p:origin x="-226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7FD6BE04-F826-450E-8C4C-2892DF8A3604}" type="datetimeFigureOut">
              <a:rPr lang="en-US" smtClean="0"/>
              <a:pPr/>
              <a:t>10/15/12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62A69DE2-7328-4B58-ADA8-D0DFCAF2793D}" type="slidenum">
              <a:rPr lang="en-US" smtClean="0"/>
              <a:pPr/>
              <a:t>‹#›</a:t>
            </a:fld>
            <a:endParaRPr lang="en-US" dirty="0"/>
          </a:p>
        </p:txBody>
      </p:sp>
    </p:spTree>
    <p:extLst>
      <p:ext uri="{BB962C8B-B14F-4D97-AF65-F5344CB8AC3E}">
        <p14:creationId xmlns:p14="http://schemas.microsoft.com/office/powerpoint/2010/main" val="3963068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E47447A6-E904-43D5-A20F-9FAF0B295BB0}" type="datetimeFigureOut">
              <a:rPr lang="en-US" smtClean="0"/>
              <a:pPr/>
              <a:t>10/15/12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163C26B7-D274-439B-A70B-ADCA70DDDCAE}" type="slidenum">
              <a:rPr lang="en-US" smtClean="0"/>
              <a:pPr/>
              <a:t>‹#›</a:t>
            </a:fld>
            <a:endParaRPr lang="en-US" dirty="0"/>
          </a:p>
        </p:txBody>
      </p:sp>
    </p:spTree>
    <p:extLst>
      <p:ext uri="{BB962C8B-B14F-4D97-AF65-F5344CB8AC3E}">
        <p14:creationId xmlns:p14="http://schemas.microsoft.com/office/powerpoint/2010/main" val="177687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a:t>
            </a:fld>
            <a:endParaRPr lang="en-US" dirty="0"/>
          </a:p>
        </p:txBody>
      </p:sp>
    </p:spTree>
    <p:extLst>
      <p:ext uri="{BB962C8B-B14F-4D97-AF65-F5344CB8AC3E}">
        <p14:creationId xmlns:p14="http://schemas.microsoft.com/office/powerpoint/2010/main" val="1319022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Health informatics workers are involved</a:t>
            </a:r>
            <a:r>
              <a:rPr lang="en-US" baseline="0" dirty="0" smtClean="0"/>
              <a:t> with documentation of patient records and health information.  There are many different types of health workers at all levels.  Some examples of careers in health informatics include health information administrators or technicians, health educators, medical transcriptionists, admitting office personnel, epidemiologists, medical illustrators, photographers, writers, and librarians.  Computer technology is used in almost all the careers. </a:t>
            </a:r>
          </a:p>
          <a:p>
            <a:endParaRPr lang="en-US" baseline="0" dirty="0" smtClean="0"/>
          </a:p>
          <a:p>
            <a:r>
              <a:rPr lang="en-US" baseline="0" dirty="0" smtClean="0"/>
              <a:t>Places of employment include hospitals, clinics, research centers, health departments, long term care facilities, colleges, law firms, health maintenance organizations (HMOs) and insurance companies. </a:t>
            </a:r>
            <a:endParaRPr lang="en-US" dirty="0"/>
          </a:p>
        </p:txBody>
      </p:sp>
      <p:sp>
        <p:nvSpPr>
          <p:cNvPr id="4" name="Slide Number Placeholder 3"/>
          <p:cNvSpPr>
            <a:spLocks noGrp="1"/>
          </p:cNvSpPr>
          <p:nvPr>
            <p:ph type="sldNum" sz="quarter" idx="10"/>
          </p:nvPr>
        </p:nvSpPr>
        <p:spPr/>
        <p:txBody>
          <a:bodyPr/>
          <a:lstStyle/>
          <a:p>
            <a:fld id="{D5EF4F8E-167C-44BF-9EF6-CE853962B340}"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a:t>
            </a:r>
            <a:r>
              <a:rPr lang="en-US" b="1" baseline="0" dirty="0" smtClean="0"/>
              <a:t> key link is that computer technology is used in almost all of the careers.</a:t>
            </a:r>
            <a:endParaRPr lang="en-US" b="1" dirty="0"/>
          </a:p>
        </p:txBody>
      </p:sp>
      <p:sp>
        <p:nvSpPr>
          <p:cNvPr id="4" name="Slide Number Placeholder 3"/>
          <p:cNvSpPr>
            <a:spLocks noGrp="1"/>
          </p:cNvSpPr>
          <p:nvPr>
            <p:ph type="sldNum" sz="quarter" idx="10"/>
          </p:nvPr>
        </p:nvSpPr>
        <p:spPr/>
        <p:txBody>
          <a:bodyPr/>
          <a:lstStyle/>
          <a:p>
            <a:fld id="{D5EF4F8E-167C-44BF-9EF6-CE853962B340}"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effectLst/>
              </a:rPr>
              <a:t>Clinical Informatics </a:t>
            </a:r>
            <a:r>
              <a:rPr lang="en-US" dirty="0" smtClean="0">
                <a:effectLst/>
              </a:rPr>
              <a:t>is the scientific discipline that seeks to enhance human health by implementing novel information technology, computer science and knowledge management methodologies to prevent disease, deliver more efficient and safer patient care, increase the effectiveness of translational research, and improve biomedical knowledge access. New national and international initiatives aim to define and implement a secure, patient-centric, longitudinal electronic health record that will store an individual's past and present health status, care received and plan of care, and that can be appropriately shared to improve health outcomes and enhance patient safety.</a:t>
            </a:r>
          </a:p>
          <a:p>
            <a:endParaRPr lang="en-US" b="1" dirty="0" smtClean="0"/>
          </a:p>
          <a:p>
            <a:r>
              <a:rPr lang="en-US" b="1" dirty="0" smtClean="0"/>
              <a:t>Clinical</a:t>
            </a:r>
            <a:r>
              <a:rPr lang="en-US" b="1" baseline="0" dirty="0" smtClean="0"/>
              <a:t> research informatics: </a:t>
            </a:r>
            <a:r>
              <a:rPr lang="en-US" dirty="0" smtClean="0"/>
              <a:t>At its most basic, clinical research informatics is a new way of networking researchers, laboratories, and other related individuals so that they can compile data at a faster rate while improving its accuracy as well as compare it to the findings of others as the data is being collected instead of months or sometimes years later.</a:t>
            </a:r>
          </a:p>
          <a:p>
            <a:endParaRPr lang="en-US" dirty="0" smtClean="0"/>
          </a:p>
          <a:p>
            <a:r>
              <a:rPr lang="en-US" b="1" dirty="0" smtClean="0"/>
              <a:t>Consumer health informatics</a:t>
            </a:r>
            <a:r>
              <a:rPr lang="en-US" dirty="0" smtClean="0"/>
              <a:t>: there is an increasing interest in reaching consumers and patients directly through computers and telecommunications systems. Consumer health informatics is the branch of medical informatics that analyses consumers' needs for information; studies and implements methods of making information accessible to consumers; and models and integrates consumers' preferences into medical information systems</a:t>
            </a:r>
            <a:endParaRPr lang="en-US" dirty="0"/>
          </a:p>
        </p:txBody>
      </p:sp>
      <p:sp>
        <p:nvSpPr>
          <p:cNvPr id="4" name="Slide Number Placeholder 3"/>
          <p:cNvSpPr>
            <a:spLocks noGrp="1"/>
          </p:cNvSpPr>
          <p:nvPr>
            <p:ph type="sldNum" sz="quarter" idx="10"/>
          </p:nvPr>
        </p:nvSpPr>
        <p:spPr/>
        <p:txBody>
          <a:bodyPr/>
          <a:lstStyle/>
          <a:p>
            <a:fld id="{D5EF4F8E-167C-44BF-9EF6-CE853962B340}" type="slidenum">
              <a:rPr lang="en-US" smtClean="0"/>
              <a:pPr/>
              <a:t>4</a:t>
            </a:fld>
            <a:endParaRPr lang="en-US" dirty="0"/>
          </a:p>
        </p:txBody>
      </p:sp>
    </p:spTree>
    <p:extLst>
      <p:ext uri="{BB962C8B-B14F-4D97-AF65-F5344CB8AC3E}">
        <p14:creationId xmlns:p14="http://schemas.microsoft.com/office/powerpoint/2010/main" val="1947981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starting salary of $40,000 to $50,000 is common.  Typical work hours are 40 hours per week.</a:t>
            </a:r>
            <a:endParaRPr lang="en-US" dirty="0"/>
          </a:p>
        </p:txBody>
      </p:sp>
      <p:sp>
        <p:nvSpPr>
          <p:cNvPr id="4" name="Slide Number Placeholder 3"/>
          <p:cNvSpPr>
            <a:spLocks noGrp="1"/>
          </p:cNvSpPr>
          <p:nvPr>
            <p:ph type="sldNum" sz="quarter" idx="10"/>
          </p:nvPr>
        </p:nvSpPr>
        <p:spPr/>
        <p:txBody>
          <a:bodyPr/>
          <a:lstStyle/>
          <a:p>
            <a:fld id="{D5EF4F8E-167C-44BF-9EF6-CE853962B34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Computers have simplified</a:t>
            </a:r>
            <a:r>
              <a:rPr lang="en-US" baseline="0" dirty="0" smtClean="0"/>
              <a:t> many of the duties and are used to organize records, compile and report statistical data, and perform similar tasks.  Computer operation is an important part of the education program for health information technicians.  Medical records departments also employ clerks who organize records.  Clerks typically complete a 1-2 year career/technical program or are trained on the job.</a:t>
            </a:r>
          </a:p>
          <a:p>
            <a:endParaRPr lang="en-US" baseline="0" dirty="0" smtClean="0"/>
          </a:p>
          <a:p>
            <a:r>
              <a:rPr lang="en-US" baseline="0" dirty="0" smtClean="0"/>
              <a:t>Computer operation is an important part of the education program for health information technicians</a:t>
            </a:r>
          </a:p>
          <a:p>
            <a:endParaRPr lang="en-US" baseline="0" dirty="0" smtClean="0"/>
          </a:p>
          <a:p>
            <a:r>
              <a:rPr lang="en-US" baseline="0" dirty="0" smtClean="0"/>
              <a:t>Also have medical record clerks which typically complete a 1-2 year career/technical program or are trained on the job.</a:t>
            </a:r>
            <a:endParaRPr lang="en-US" dirty="0"/>
          </a:p>
        </p:txBody>
      </p:sp>
      <p:sp>
        <p:nvSpPr>
          <p:cNvPr id="4" name="Slide Number Placeholder 3"/>
          <p:cNvSpPr>
            <a:spLocks noGrp="1"/>
          </p:cNvSpPr>
          <p:nvPr>
            <p:ph type="sldNum" sz="quarter" idx="10"/>
          </p:nvPr>
        </p:nvSpPr>
        <p:spPr/>
        <p:txBody>
          <a:bodyPr/>
          <a:lstStyle/>
          <a:p>
            <a:fld id="{D5EF4F8E-167C-44BF-9EF6-CE853962B340}"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Work in the admissions department of a health</a:t>
            </a:r>
            <a:r>
              <a:rPr lang="en-US" baseline="0" dirty="0" smtClean="0"/>
              <a:t> care facility.  They are responsible for obtaining all necessary information when a patient is admitted to the facility, assigning rooms, maintaining records, and processing information when the patient is discharged.  An admitting manager is a higher level worker in this field, usually having an associate’s or bachelor’s degree.  </a:t>
            </a:r>
            <a:endParaRPr lang="en-US" dirty="0"/>
          </a:p>
        </p:txBody>
      </p:sp>
      <p:sp>
        <p:nvSpPr>
          <p:cNvPr id="4" name="Slide Number Placeholder 3"/>
          <p:cNvSpPr>
            <a:spLocks noGrp="1"/>
          </p:cNvSpPr>
          <p:nvPr>
            <p:ph type="sldNum" sz="quarter" idx="10"/>
          </p:nvPr>
        </p:nvSpPr>
        <p:spPr/>
        <p:txBody>
          <a:bodyPr/>
          <a:lstStyle/>
          <a:p>
            <a:fld id="{D5EF4F8E-167C-44BF-9EF6-CE853962B340}"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54FB4BB-CB43-48C1-A713-31B5790E98C1}" type="datetimeFigureOut">
              <a:rPr lang="en-US" smtClean="0"/>
              <a:pPr/>
              <a:t>10/15/12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rot="5400000">
            <a:off x="7589520" y="1081851"/>
            <a:ext cx="2011680" cy="384048"/>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rot="5400000">
            <a:off x="6990186" y="3737240"/>
            <a:ext cx="3200400" cy="36576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8229600" y="6019800"/>
            <a:ext cx="609600" cy="521208"/>
          </a:xfrm>
          <a:prstGeom prst="rect">
            <a:avLst/>
          </a:prstGeom>
          <a:ln/>
        </p:spPr>
        <p:txBody>
          <a:bodyPr/>
          <a:lstStyle>
            <a:lvl1pPr>
              <a:defRPr/>
            </a:lvl1pPr>
          </a:lstStyle>
          <a:p>
            <a:pPr>
              <a:defRPr/>
            </a:pPr>
            <a:fld id="{5FE73FAA-5376-43FD-AE5C-0A397E68D5FD}" type="slidenum">
              <a:rPr lang="en-US"/>
              <a:pPr>
                <a:defRPr/>
              </a:pPr>
              <a:t>‹#›</a:t>
            </a:fld>
            <a:endParaRPr lang="en-US" dirty="0"/>
          </a:p>
        </p:txBody>
      </p:sp>
    </p:spTree>
    <p:extLst>
      <p:ext uri="{BB962C8B-B14F-4D97-AF65-F5344CB8AC3E}">
        <p14:creationId xmlns:p14="http://schemas.microsoft.com/office/powerpoint/2010/main" val="3746025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54FB4BB-CB43-48C1-A713-31B5790E98C1}" type="datetimeFigureOut">
              <a:rPr lang="en-US" smtClean="0"/>
              <a:pPr/>
              <a:t>10/15/12</a:t>
            </a:fld>
            <a:endParaRPr lang="en-US" dirty="0"/>
          </a:p>
        </p:txBody>
      </p:sp>
      <p:sp>
        <p:nvSpPr>
          <p:cNvPr id="9" name="Slide Number Placeholder 8"/>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a:prstGeom prst="rect">
            <a:avLst/>
          </a:prstGeom>
        </p:spPr>
        <p:txBody>
          <a:bodyPr/>
          <a:lstStyle/>
          <a:p>
            <a:fld id="{57454E89-8D9D-4447-A417-778D1381043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54FB4BB-CB43-48C1-A713-31B5790E98C1}" type="datetimeFigureOut">
              <a:rPr lang="en-US" smtClean="0"/>
              <a:pPr/>
              <a:t>10/15/12</a:t>
            </a:fld>
            <a:endParaRPr lang="en-US" dirty="0"/>
          </a:p>
        </p:txBody>
      </p:sp>
      <p:sp>
        <p:nvSpPr>
          <p:cNvPr id="7" name="Slide Number Placeholder 6"/>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54FB4BB-CB43-48C1-A713-31B5790E98C1}" type="datetimeFigureOut">
              <a:rPr lang="en-US" smtClean="0"/>
              <a:pPr/>
              <a:t>10/15/12</a:t>
            </a:fld>
            <a:endParaRPr lang="en-US" dirty="0"/>
          </a:p>
        </p:txBody>
      </p:sp>
      <p:sp>
        <p:nvSpPr>
          <p:cNvPr id="22" name="Slide Number Placeholder 21"/>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54FB4BB-CB43-48C1-A713-31B5790E98C1}" type="datetimeFigureOut">
              <a:rPr lang="en-US" smtClean="0"/>
              <a:pPr/>
              <a:t>10/15/12</a:t>
            </a:fld>
            <a:endParaRPr lang="en-US" dirty="0"/>
          </a:p>
        </p:txBody>
      </p:sp>
      <p:sp>
        <p:nvSpPr>
          <p:cNvPr id="18" name="Slide Number Placeholder 17"/>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54FB4BB-CB43-48C1-A713-31B5790E98C1}" type="datetimeFigureOut">
              <a:rPr lang="en-US" smtClean="0"/>
              <a:pPr/>
              <a:t>10/15/12</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xmlns:p14="http://schemas.microsoft.com/office/powerpoint/2010/main">
    <p:push dir="u"/>
  </p:transition>
  <p:timing>
    <p:tnLst>
      <p:par>
        <p:cTn xmlns:p14="http://schemas.microsoft.com/office/powerpoint/2010/mai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981200"/>
            <a:ext cx="6172200" cy="2362200"/>
          </a:xfrm>
        </p:spPr>
        <p:txBody>
          <a:bodyPr>
            <a:noAutofit/>
          </a:bodyPr>
          <a:lstStyle/>
          <a:p>
            <a:pPr algn="ctr"/>
            <a:r>
              <a:rPr lang="en-US" sz="5400" dirty="0" smtClean="0">
                <a:solidFill>
                  <a:schemeClr val="tx1">
                    <a:lumMod val="75000"/>
                    <a:lumOff val="25000"/>
                  </a:schemeClr>
                </a:solidFill>
                <a:latin typeface="Arial"/>
                <a:cs typeface="Arial"/>
              </a:rPr>
              <a:t>Health Informatics Careers</a:t>
            </a:r>
            <a:endParaRPr lang="en-US" sz="5400" dirty="0">
              <a:solidFill>
                <a:schemeClr val="tx1">
                  <a:lumMod val="75000"/>
                  <a:lumOff val="25000"/>
                </a:schemeClr>
              </a:solidFill>
              <a:latin typeface="Arial"/>
              <a:cs typeface="Arial"/>
            </a:endParaRPr>
          </a:p>
        </p:txBody>
      </p:sp>
      <p:sp>
        <p:nvSpPr>
          <p:cNvPr id="3" name="Subtitle 2"/>
          <p:cNvSpPr>
            <a:spLocks noGrp="1"/>
          </p:cNvSpPr>
          <p:nvPr>
            <p:ph type="subTitle" idx="1"/>
          </p:nvPr>
        </p:nvSpPr>
        <p:spPr>
          <a:xfrm>
            <a:off x="2133600" y="4572000"/>
            <a:ext cx="4953000" cy="1447800"/>
          </a:xfrm>
        </p:spPr>
        <p:txBody>
          <a:bodyPr>
            <a:normAutofit/>
          </a:bodyPr>
          <a:lstStyle/>
          <a:p>
            <a:pPr algn="ctr"/>
            <a:r>
              <a:rPr lang="en-US" sz="2400" b="0" i="1" dirty="0" smtClean="0">
                <a:solidFill>
                  <a:schemeClr val="tx1">
                    <a:lumMod val="65000"/>
                    <a:lumOff val="35000"/>
                  </a:schemeClr>
                </a:solidFill>
                <a:latin typeface="Arial"/>
                <a:cs typeface="Arial"/>
              </a:rPr>
              <a:t>Documentation of Patient record and health information</a:t>
            </a:r>
            <a:endParaRPr lang="en-US" sz="2400" b="0" i="1" dirty="0">
              <a:solidFill>
                <a:schemeClr val="tx1">
                  <a:lumMod val="65000"/>
                  <a:lumOff val="35000"/>
                </a:schemeClr>
              </a:solidFill>
              <a:latin typeface="Arial"/>
              <a:cs typeface="Arial"/>
            </a:endParaRPr>
          </a:p>
        </p:txBody>
      </p:sp>
      <p:pic>
        <p:nvPicPr>
          <p:cNvPr id="4" name="Picture 3" descr="HELP-Logo.png"/>
          <p:cNvPicPr>
            <a:picLocks noChangeAspect="1"/>
          </p:cNvPicPr>
          <p:nvPr/>
        </p:nvPicPr>
        <p:blipFill>
          <a:blip r:embed="rId3"/>
          <a:stretch>
            <a:fillRect/>
          </a:stretch>
        </p:blipFill>
        <p:spPr>
          <a:xfrm>
            <a:off x="3581400" y="304800"/>
            <a:ext cx="1828800" cy="13258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normAutofit/>
          </a:bodyPr>
          <a:lstStyle/>
          <a:p>
            <a:r>
              <a:rPr lang="en-US" sz="4000" dirty="0" smtClean="0">
                <a:latin typeface="Arial"/>
                <a:cs typeface="Arial"/>
              </a:rPr>
              <a:t>Health Informatics</a:t>
            </a:r>
            <a:endParaRPr lang="en-US" sz="4000" dirty="0">
              <a:latin typeface="Arial"/>
              <a:cs typeface="Arial"/>
            </a:endParaRPr>
          </a:p>
        </p:txBody>
      </p:sp>
      <p:sp>
        <p:nvSpPr>
          <p:cNvPr id="3" name="Content Placeholder 2"/>
          <p:cNvSpPr>
            <a:spLocks noGrp="1"/>
          </p:cNvSpPr>
          <p:nvPr>
            <p:ph sz="quarter" idx="1"/>
          </p:nvPr>
        </p:nvSpPr>
        <p:spPr/>
        <p:txBody>
          <a:bodyPr>
            <a:normAutofit/>
          </a:bodyPr>
          <a:lstStyle/>
          <a:p>
            <a:pPr>
              <a:buClr>
                <a:srgbClr val="70BF15"/>
              </a:buClr>
              <a:buFont typeface="Arial"/>
              <a:buChar char="•"/>
            </a:pPr>
            <a:r>
              <a:rPr lang="en-US" dirty="0" smtClean="0">
                <a:solidFill>
                  <a:srgbClr val="595959"/>
                </a:solidFill>
                <a:latin typeface="Arial"/>
                <a:cs typeface="Arial"/>
              </a:rPr>
              <a:t>Includes all aspects of the information science of health care</a:t>
            </a:r>
          </a:p>
          <a:p>
            <a:pPr lvl="1">
              <a:buClr>
                <a:srgbClr val="70BF15"/>
              </a:buClr>
              <a:buFont typeface="Arial"/>
              <a:buChar char="•"/>
            </a:pPr>
            <a:r>
              <a:rPr lang="en-US" dirty="0" smtClean="0">
                <a:solidFill>
                  <a:srgbClr val="595959"/>
                </a:solidFill>
                <a:latin typeface="Arial"/>
                <a:cs typeface="Arial"/>
              </a:rPr>
              <a:t>Fundamental research</a:t>
            </a:r>
          </a:p>
          <a:p>
            <a:pPr lvl="1">
              <a:buClr>
                <a:srgbClr val="70BF15"/>
              </a:buClr>
              <a:buFont typeface="Arial"/>
              <a:buChar char="•"/>
            </a:pPr>
            <a:r>
              <a:rPr lang="en-US" dirty="0" smtClean="0">
                <a:solidFill>
                  <a:srgbClr val="595959"/>
                </a:solidFill>
                <a:latin typeface="Arial"/>
                <a:cs typeface="Arial"/>
              </a:rPr>
              <a:t>Clinical applications</a:t>
            </a:r>
          </a:p>
          <a:p>
            <a:pPr>
              <a:buClr>
                <a:srgbClr val="70BF15"/>
              </a:buClr>
              <a:buFont typeface="Arial"/>
              <a:buChar char="•"/>
            </a:pPr>
            <a:r>
              <a:rPr lang="en-US" dirty="0" smtClean="0">
                <a:solidFill>
                  <a:srgbClr val="595959"/>
                </a:solidFill>
                <a:latin typeface="Arial"/>
                <a:cs typeface="Arial"/>
              </a:rPr>
              <a:t>Encompasses all means of understanding and promoting the effective organization, analysis, management, and use of information in health care</a:t>
            </a:r>
          </a:p>
          <a:p>
            <a:pPr>
              <a:buClr>
                <a:srgbClr val="70BF15"/>
              </a:buClr>
              <a:buFont typeface="Arial"/>
              <a:buChar char="•"/>
            </a:pPr>
            <a:r>
              <a:rPr lang="en-US" dirty="0" smtClean="0">
                <a:solidFill>
                  <a:srgbClr val="595959"/>
                </a:solidFill>
                <a:latin typeface="Arial"/>
                <a:cs typeface="Arial"/>
              </a:rPr>
              <a:t>Highly educated in both science and health care</a:t>
            </a:r>
          </a:p>
          <a:p>
            <a:pPr>
              <a:buClr>
                <a:srgbClr val="70BF15"/>
              </a:buClr>
              <a:buFont typeface="Arial"/>
              <a:buChar char="•"/>
            </a:pPr>
            <a:r>
              <a:rPr lang="en-US" dirty="0" smtClean="0">
                <a:solidFill>
                  <a:srgbClr val="595959"/>
                </a:solidFill>
                <a:latin typeface="Arial"/>
                <a:cs typeface="Arial"/>
              </a:rPr>
              <a:t>Understand how to acquire, store, retrieve, and use a wide range of information about health and medicine</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077200" cy="1173162"/>
          </a:xfrm>
        </p:spPr>
        <p:txBody>
          <a:bodyPr>
            <a:noAutofit/>
          </a:bodyPr>
          <a:lstStyle/>
          <a:p>
            <a:r>
              <a:rPr lang="en-US" sz="3200" dirty="0" smtClean="0">
                <a:latin typeface="Arial"/>
                <a:cs typeface="Arial"/>
              </a:rPr>
              <a:t>Levels of Health Informatics workers</a:t>
            </a:r>
            <a:endParaRPr lang="en-US" sz="3200" dirty="0">
              <a:latin typeface="Arial"/>
              <a:cs typeface="Arial"/>
            </a:endParaRPr>
          </a:p>
        </p:txBody>
      </p:sp>
      <p:sp>
        <p:nvSpPr>
          <p:cNvPr id="3" name="Content Placeholder 2"/>
          <p:cNvSpPr>
            <a:spLocks noGrp="1"/>
          </p:cNvSpPr>
          <p:nvPr>
            <p:ph sz="quarter" idx="1"/>
          </p:nvPr>
        </p:nvSpPr>
        <p:spPr>
          <a:xfrm>
            <a:off x="457200" y="1905000"/>
            <a:ext cx="7467600" cy="4035552"/>
          </a:xfrm>
        </p:spPr>
        <p:txBody>
          <a:bodyPr/>
          <a:lstStyle/>
          <a:p>
            <a:pPr>
              <a:lnSpc>
                <a:spcPct val="150000"/>
              </a:lnSpc>
              <a:spcAft>
                <a:spcPts val="600"/>
              </a:spcAft>
              <a:buClr>
                <a:srgbClr val="70BF15"/>
              </a:buClr>
              <a:buFont typeface="Arial"/>
              <a:buChar char="•"/>
            </a:pPr>
            <a:r>
              <a:rPr lang="en-US" dirty="0" smtClean="0">
                <a:solidFill>
                  <a:srgbClr val="595959"/>
                </a:solidFill>
                <a:latin typeface="Arial"/>
                <a:cs typeface="Arial"/>
              </a:rPr>
              <a:t>Health information administrators or technicians</a:t>
            </a:r>
          </a:p>
          <a:p>
            <a:pPr>
              <a:lnSpc>
                <a:spcPct val="150000"/>
              </a:lnSpc>
              <a:spcAft>
                <a:spcPts val="600"/>
              </a:spcAft>
              <a:buClr>
                <a:srgbClr val="70BF15"/>
              </a:buClr>
              <a:buFont typeface="Arial"/>
              <a:buChar char="•"/>
            </a:pPr>
            <a:r>
              <a:rPr lang="en-US" dirty="0" smtClean="0">
                <a:solidFill>
                  <a:srgbClr val="595959"/>
                </a:solidFill>
                <a:latin typeface="Arial"/>
                <a:cs typeface="Arial"/>
              </a:rPr>
              <a:t>Health educators</a:t>
            </a:r>
          </a:p>
          <a:p>
            <a:pPr>
              <a:lnSpc>
                <a:spcPct val="150000"/>
              </a:lnSpc>
              <a:spcAft>
                <a:spcPts val="600"/>
              </a:spcAft>
              <a:buClr>
                <a:srgbClr val="70BF15"/>
              </a:buClr>
              <a:buFont typeface="Arial"/>
              <a:buChar char="•"/>
            </a:pPr>
            <a:r>
              <a:rPr lang="en-US" dirty="0" smtClean="0">
                <a:solidFill>
                  <a:srgbClr val="595959"/>
                </a:solidFill>
                <a:latin typeface="Arial"/>
                <a:cs typeface="Arial"/>
              </a:rPr>
              <a:t>Medical transcriptionists</a:t>
            </a:r>
          </a:p>
          <a:p>
            <a:pPr>
              <a:lnSpc>
                <a:spcPct val="150000"/>
              </a:lnSpc>
              <a:spcAft>
                <a:spcPts val="600"/>
              </a:spcAft>
              <a:buClr>
                <a:srgbClr val="70BF15"/>
              </a:buClr>
              <a:buFont typeface="Arial"/>
              <a:buChar char="•"/>
            </a:pPr>
            <a:r>
              <a:rPr lang="en-US" dirty="0" smtClean="0">
                <a:solidFill>
                  <a:srgbClr val="595959"/>
                </a:solidFill>
                <a:latin typeface="Arial"/>
                <a:cs typeface="Arial"/>
              </a:rPr>
              <a:t>Admitting office personal </a:t>
            </a:r>
          </a:p>
          <a:p>
            <a:pPr marL="0" indent="0">
              <a:spcAft>
                <a:spcPts val="600"/>
              </a:spcAft>
              <a:buClr>
                <a:srgbClr val="70BF15"/>
              </a:buClr>
              <a:buFont typeface="Arial"/>
              <a:buChar char="•"/>
            </a:pP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Specialization areas</a:t>
            </a:r>
            <a:endParaRPr lang="en-US" sz="4000" dirty="0">
              <a:latin typeface="Arial"/>
              <a:cs typeface="Arial"/>
            </a:endParaRPr>
          </a:p>
        </p:txBody>
      </p:sp>
      <p:sp>
        <p:nvSpPr>
          <p:cNvPr id="3" name="Content Placeholder 2"/>
          <p:cNvSpPr>
            <a:spLocks noGrp="1"/>
          </p:cNvSpPr>
          <p:nvPr>
            <p:ph sz="quarter" idx="1"/>
          </p:nvPr>
        </p:nvSpPr>
        <p:spPr>
          <a:xfrm>
            <a:off x="457200" y="1295400"/>
            <a:ext cx="7467600" cy="4645152"/>
          </a:xfrm>
        </p:spPr>
        <p:txBody>
          <a:bodyPr>
            <a:normAutofit/>
          </a:bodyPr>
          <a:lstStyle/>
          <a:p>
            <a:pPr>
              <a:lnSpc>
                <a:spcPct val="150000"/>
              </a:lnSpc>
              <a:spcAft>
                <a:spcPts val="600"/>
              </a:spcAft>
              <a:buClr>
                <a:srgbClr val="70BF15"/>
              </a:buClr>
              <a:buFont typeface="Arial"/>
              <a:buChar char="•"/>
            </a:pPr>
            <a:endParaRPr lang="en-US" dirty="0" smtClean="0">
              <a:solidFill>
                <a:srgbClr val="595959"/>
              </a:solidFill>
              <a:latin typeface="Arial"/>
              <a:cs typeface="Arial"/>
            </a:endParaRPr>
          </a:p>
          <a:p>
            <a:pPr>
              <a:lnSpc>
                <a:spcPct val="150000"/>
              </a:lnSpc>
              <a:spcAft>
                <a:spcPts val="600"/>
              </a:spcAft>
              <a:buClr>
                <a:srgbClr val="70BF15"/>
              </a:buClr>
              <a:buFont typeface="Arial"/>
              <a:buChar char="•"/>
            </a:pPr>
            <a:r>
              <a:rPr lang="en-US" dirty="0" smtClean="0">
                <a:solidFill>
                  <a:srgbClr val="595959"/>
                </a:solidFill>
                <a:latin typeface="Arial"/>
                <a:cs typeface="Arial"/>
              </a:rPr>
              <a:t>Clinical informatics</a:t>
            </a:r>
          </a:p>
          <a:p>
            <a:pPr>
              <a:lnSpc>
                <a:spcPct val="150000"/>
              </a:lnSpc>
              <a:spcAft>
                <a:spcPts val="600"/>
              </a:spcAft>
              <a:buClr>
                <a:srgbClr val="70BF15"/>
              </a:buClr>
              <a:buFont typeface="Arial"/>
              <a:buChar char="•"/>
            </a:pPr>
            <a:r>
              <a:rPr lang="en-US" dirty="0" smtClean="0">
                <a:solidFill>
                  <a:srgbClr val="595959"/>
                </a:solidFill>
                <a:latin typeface="Arial"/>
                <a:cs typeface="Arial"/>
              </a:rPr>
              <a:t>Clinical research informatics</a:t>
            </a:r>
          </a:p>
          <a:p>
            <a:pPr>
              <a:lnSpc>
                <a:spcPct val="150000"/>
              </a:lnSpc>
              <a:spcAft>
                <a:spcPts val="600"/>
              </a:spcAft>
              <a:buClr>
                <a:srgbClr val="70BF15"/>
              </a:buClr>
              <a:buFont typeface="Arial"/>
              <a:buChar char="•"/>
            </a:pPr>
            <a:r>
              <a:rPr lang="en-US" dirty="0" smtClean="0">
                <a:solidFill>
                  <a:srgbClr val="595959"/>
                </a:solidFill>
                <a:latin typeface="Arial"/>
                <a:cs typeface="Arial"/>
              </a:rPr>
              <a:t>Consumer health informatics</a:t>
            </a:r>
          </a:p>
          <a:p>
            <a:pPr>
              <a:lnSpc>
                <a:spcPct val="150000"/>
              </a:lnSpc>
              <a:spcAft>
                <a:spcPts val="600"/>
              </a:spcAft>
              <a:buClr>
                <a:srgbClr val="70BF15"/>
              </a:buClr>
              <a:buFont typeface="Arial"/>
              <a:buChar char="•"/>
            </a:pPr>
            <a:r>
              <a:rPr lang="en-US" dirty="0" smtClean="0">
                <a:solidFill>
                  <a:srgbClr val="595959"/>
                </a:solidFill>
                <a:latin typeface="Arial"/>
                <a:cs typeface="Arial"/>
              </a:rPr>
              <a:t>Primary care informatics</a:t>
            </a:r>
          </a:p>
          <a:p>
            <a:pPr>
              <a:lnSpc>
                <a:spcPct val="150000"/>
              </a:lnSpc>
              <a:spcAft>
                <a:spcPts val="600"/>
              </a:spcAft>
              <a:buClr>
                <a:srgbClr val="70BF15"/>
              </a:buClr>
              <a:buFont typeface="Arial"/>
              <a:buChar char="•"/>
            </a:pPr>
            <a:r>
              <a:rPr lang="en-US" dirty="0" smtClean="0">
                <a:solidFill>
                  <a:srgbClr val="595959"/>
                </a:solidFill>
                <a:latin typeface="Arial"/>
                <a:cs typeface="Arial"/>
              </a:rPr>
              <a:t>Telemedicine and mobile computing informatics</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Places of employment</a:t>
            </a:r>
            <a:endParaRPr lang="en-US" sz="4000" dirty="0">
              <a:latin typeface="Arial"/>
              <a:cs typeface="Arial"/>
            </a:endParaRPr>
          </a:p>
        </p:txBody>
      </p:sp>
      <p:sp>
        <p:nvSpPr>
          <p:cNvPr id="3" name="Content Placeholder 2"/>
          <p:cNvSpPr>
            <a:spLocks noGrp="1"/>
          </p:cNvSpPr>
          <p:nvPr>
            <p:ph sz="quarter" idx="1"/>
          </p:nvPr>
        </p:nvSpPr>
        <p:spPr/>
        <p:txBody>
          <a:bodyPr>
            <a:normAutofit/>
          </a:bodyPr>
          <a:lstStyle/>
          <a:p>
            <a:pPr>
              <a:lnSpc>
                <a:spcPct val="150000"/>
              </a:lnSpc>
              <a:buClr>
                <a:srgbClr val="70BF15"/>
              </a:buClr>
              <a:buFont typeface="Arial"/>
              <a:buChar char="•"/>
            </a:pPr>
            <a:r>
              <a:rPr lang="en-US" dirty="0" smtClean="0">
                <a:solidFill>
                  <a:srgbClr val="595959"/>
                </a:solidFill>
                <a:latin typeface="Arial"/>
                <a:cs typeface="Arial"/>
              </a:rPr>
              <a:t>Hospitals</a:t>
            </a:r>
          </a:p>
          <a:p>
            <a:pPr>
              <a:lnSpc>
                <a:spcPct val="150000"/>
              </a:lnSpc>
              <a:buClr>
                <a:srgbClr val="70BF15"/>
              </a:buClr>
              <a:buFont typeface="Arial"/>
              <a:buChar char="•"/>
            </a:pPr>
            <a:r>
              <a:rPr lang="en-US" dirty="0" smtClean="0">
                <a:solidFill>
                  <a:srgbClr val="595959"/>
                </a:solidFill>
                <a:latin typeface="Arial"/>
                <a:cs typeface="Arial"/>
              </a:rPr>
              <a:t>Clinics</a:t>
            </a:r>
          </a:p>
          <a:p>
            <a:pPr>
              <a:lnSpc>
                <a:spcPct val="150000"/>
              </a:lnSpc>
              <a:buClr>
                <a:srgbClr val="70BF15"/>
              </a:buClr>
              <a:buFont typeface="Arial"/>
              <a:buChar char="•"/>
            </a:pPr>
            <a:r>
              <a:rPr lang="en-US" dirty="0" smtClean="0">
                <a:solidFill>
                  <a:srgbClr val="595959"/>
                </a:solidFill>
                <a:latin typeface="Arial"/>
                <a:cs typeface="Arial"/>
              </a:rPr>
              <a:t>Research centers</a:t>
            </a:r>
          </a:p>
          <a:p>
            <a:pPr>
              <a:lnSpc>
                <a:spcPct val="150000"/>
              </a:lnSpc>
              <a:buClr>
                <a:srgbClr val="70BF15"/>
              </a:buClr>
              <a:buFont typeface="Arial"/>
              <a:buChar char="•"/>
            </a:pPr>
            <a:r>
              <a:rPr lang="en-US" dirty="0" smtClean="0">
                <a:solidFill>
                  <a:srgbClr val="595959"/>
                </a:solidFill>
                <a:latin typeface="Arial"/>
                <a:cs typeface="Arial"/>
              </a:rPr>
              <a:t>Health departments</a:t>
            </a:r>
          </a:p>
          <a:p>
            <a:pPr>
              <a:lnSpc>
                <a:spcPct val="150000"/>
              </a:lnSpc>
              <a:buClr>
                <a:srgbClr val="70BF15"/>
              </a:buClr>
              <a:buFont typeface="Arial"/>
              <a:buChar char="•"/>
            </a:pPr>
            <a:r>
              <a:rPr lang="en-US" dirty="0" smtClean="0">
                <a:solidFill>
                  <a:srgbClr val="595959"/>
                </a:solidFill>
                <a:latin typeface="Arial"/>
                <a:cs typeface="Arial"/>
              </a:rPr>
              <a:t>Long term care facilities</a:t>
            </a:r>
          </a:p>
          <a:p>
            <a:pPr>
              <a:lnSpc>
                <a:spcPct val="150000"/>
              </a:lnSpc>
              <a:buClr>
                <a:srgbClr val="70BF15"/>
              </a:buClr>
              <a:buFont typeface="Arial"/>
              <a:buChar char="•"/>
            </a:pPr>
            <a:r>
              <a:rPr lang="en-US" dirty="0" smtClean="0">
                <a:solidFill>
                  <a:srgbClr val="595959"/>
                </a:solidFill>
                <a:latin typeface="Arial"/>
                <a:cs typeface="Arial"/>
              </a:rPr>
              <a:t>Health maintenance organization (HMOs)</a:t>
            </a:r>
          </a:p>
          <a:p>
            <a:pPr>
              <a:lnSpc>
                <a:spcPct val="150000"/>
              </a:lnSpc>
              <a:buClr>
                <a:srgbClr val="70BF15"/>
              </a:buClr>
              <a:buFont typeface="Arial"/>
              <a:buChar char="•"/>
            </a:pPr>
            <a:r>
              <a:rPr lang="en-US" dirty="0" smtClean="0">
                <a:solidFill>
                  <a:srgbClr val="595959"/>
                </a:solidFill>
                <a:latin typeface="Arial"/>
                <a:cs typeface="Arial"/>
              </a:rPr>
              <a:t>Insurance companies</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Autofit/>
          </a:bodyPr>
          <a:lstStyle/>
          <a:p>
            <a:r>
              <a:rPr lang="en-US" sz="3600" dirty="0" smtClean="0">
                <a:latin typeface="Arial"/>
                <a:cs typeface="Arial"/>
              </a:rPr>
              <a:t>Health information technicians</a:t>
            </a:r>
            <a:endParaRPr lang="en-US" sz="3600" dirty="0">
              <a:latin typeface="Arial"/>
              <a:cs typeface="Arial"/>
            </a:endParaRPr>
          </a:p>
        </p:txBody>
      </p:sp>
      <p:sp>
        <p:nvSpPr>
          <p:cNvPr id="3" name="Content Placeholder 2"/>
          <p:cNvSpPr>
            <a:spLocks noGrp="1"/>
          </p:cNvSpPr>
          <p:nvPr>
            <p:ph sz="quarter" idx="1"/>
          </p:nvPr>
        </p:nvSpPr>
        <p:spPr>
          <a:xfrm>
            <a:off x="457200" y="1828800"/>
            <a:ext cx="7467600" cy="4187952"/>
          </a:xfrm>
        </p:spPr>
        <p:txBody>
          <a:bodyPr/>
          <a:lstStyle/>
          <a:p>
            <a:pPr>
              <a:lnSpc>
                <a:spcPct val="150000"/>
              </a:lnSpc>
              <a:buClr>
                <a:srgbClr val="70BF15"/>
              </a:buClr>
              <a:buFont typeface="Arial"/>
              <a:buChar char="•"/>
            </a:pPr>
            <a:r>
              <a:rPr lang="en-US" dirty="0" smtClean="0">
                <a:solidFill>
                  <a:srgbClr val="595959"/>
                </a:solidFill>
                <a:latin typeface="Arial"/>
                <a:cs typeface="Arial"/>
              </a:rPr>
              <a:t>Organize and code patient records</a:t>
            </a:r>
          </a:p>
          <a:p>
            <a:pPr>
              <a:lnSpc>
                <a:spcPct val="150000"/>
              </a:lnSpc>
              <a:buClr>
                <a:srgbClr val="70BF15"/>
              </a:buClr>
              <a:buFont typeface="Arial"/>
              <a:buChar char="•"/>
            </a:pPr>
            <a:r>
              <a:rPr lang="en-US" dirty="0" smtClean="0">
                <a:solidFill>
                  <a:srgbClr val="595959"/>
                </a:solidFill>
                <a:latin typeface="Arial"/>
                <a:cs typeface="Arial"/>
              </a:rPr>
              <a:t>Gather statistical or research data</a:t>
            </a:r>
          </a:p>
          <a:p>
            <a:pPr>
              <a:lnSpc>
                <a:spcPct val="150000"/>
              </a:lnSpc>
              <a:buClr>
                <a:srgbClr val="70BF15"/>
              </a:buClr>
              <a:buFont typeface="Arial"/>
              <a:buChar char="•"/>
            </a:pPr>
            <a:r>
              <a:rPr lang="en-US" dirty="0" smtClean="0">
                <a:solidFill>
                  <a:srgbClr val="595959"/>
                </a:solidFill>
                <a:latin typeface="Arial"/>
                <a:cs typeface="Arial"/>
              </a:rPr>
              <a:t>Record information on patient records</a:t>
            </a:r>
          </a:p>
          <a:p>
            <a:pPr>
              <a:lnSpc>
                <a:spcPct val="150000"/>
              </a:lnSpc>
              <a:buClr>
                <a:srgbClr val="70BF15"/>
              </a:buClr>
              <a:buFont typeface="Arial"/>
              <a:buChar char="•"/>
            </a:pPr>
            <a:r>
              <a:rPr lang="en-US" dirty="0" smtClean="0">
                <a:solidFill>
                  <a:srgbClr val="595959"/>
                </a:solidFill>
                <a:latin typeface="Arial"/>
                <a:cs typeface="Arial"/>
              </a:rPr>
              <a:t>Monitor electronic and paper based information to ensure confidentiality</a:t>
            </a:r>
          </a:p>
          <a:p>
            <a:pPr>
              <a:lnSpc>
                <a:spcPct val="150000"/>
              </a:lnSpc>
              <a:buClr>
                <a:srgbClr val="70BF15"/>
              </a:buClr>
              <a:buFont typeface="Arial"/>
              <a:buChar char="•"/>
            </a:pPr>
            <a:r>
              <a:rPr lang="en-US" dirty="0" smtClean="0">
                <a:solidFill>
                  <a:srgbClr val="595959"/>
                </a:solidFill>
                <a:latin typeface="Arial"/>
                <a:cs typeface="Arial"/>
              </a:rPr>
              <a:t>Calculate bills using health care data</a:t>
            </a:r>
          </a:p>
          <a:p>
            <a:pPr>
              <a:buClr>
                <a:srgbClr val="70BF15"/>
              </a:buClr>
              <a:buFont typeface="Arial"/>
              <a:buChar char="•"/>
            </a:pP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Admitting clerks</a:t>
            </a:r>
            <a:endParaRPr lang="en-US" sz="4000" dirty="0">
              <a:latin typeface="Arial"/>
              <a:cs typeface="Arial"/>
            </a:endParaRPr>
          </a:p>
        </p:txBody>
      </p:sp>
      <p:sp>
        <p:nvSpPr>
          <p:cNvPr id="3" name="Content Placeholder 2"/>
          <p:cNvSpPr>
            <a:spLocks noGrp="1"/>
          </p:cNvSpPr>
          <p:nvPr>
            <p:ph sz="quarter" idx="1"/>
          </p:nvPr>
        </p:nvSpPr>
        <p:spPr>
          <a:xfrm>
            <a:off x="457200" y="1676400"/>
            <a:ext cx="7467600" cy="4492752"/>
          </a:xfrm>
        </p:spPr>
        <p:txBody>
          <a:bodyPr>
            <a:normAutofit fontScale="92500"/>
          </a:bodyPr>
          <a:lstStyle/>
          <a:p>
            <a:pPr>
              <a:lnSpc>
                <a:spcPct val="150000"/>
              </a:lnSpc>
              <a:buClr>
                <a:srgbClr val="70BF15"/>
              </a:buClr>
              <a:buFont typeface="Arial"/>
              <a:buChar char="•"/>
            </a:pPr>
            <a:r>
              <a:rPr lang="en-US" dirty="0" smtClean="0">
                <a:solidFill>
                  <a:srgbClr val="595959"/>
                </a:solidFill>
                <a:latin typeface="Arial"/>
                <a:cs typeface="Arial"/>
              </a:rPr>
              <a:t>Work in admissions departments of health care facilities</a:t>
            </a:r>
          </a:p>
          <a:p>
            <a:pPr>
              <a:lnSpc>
                <a:spcPct val="150000"/>
              </a:lnSpc>
              <a:buClr>
                <a:srgbClr val="70BF15"/>
              </a:buClr>
              <a:buFont typeface="Arial"/>
              <a:buChar char="•"/>
            </a:pPr>
            <a:r>
              <a:rPr lang="en-US" dirty="0" smtClean="0">
                <a:solidFill>
                  <a:srgbClr val="595959"/>
                </a:solidFill>
                <a:latin typeface="Arial"/>
                <a:cs typeface="Arial"/>
              </a:rPr>
              <a:t>Responsible for obtaining all necessary information when a patient is admitted to the facility</a:t>
            </a:r>
          </a:p>
          <a:p>
            <a:pPr>
              <a:lnSpc>
                <a:spcPct val="150000"/>
              </a:lnSpc>
              <a:buClr>
                <a:srgbClr val="70BF15"/>
              </a:buClr>
              <a:buFont typeface="Arial"/>
              <a:buChar char="•"/>
            </a:pPr>
            <a:r>
              <a:rPr lang="en-US" dirty="0" smtClean="0">
                <a:solidFill>
                  <a:srgbClr val="595959"/>
                </a:solidFill>
                <a:latin typeface="Arial"/>
                <a:cs typeface="Arial"/>
              </a:rPr>
              <a:t>Assigning rooms</a:t>
            </a:r>
          </a:p>
          <a:p>
            <a:pPr>
              <a:lnSpc>
                <a:spcPct val="150000"/>
              </a:lnSpc>
              <a:buClr>
                <a:srgbClr val="70BF15"/>
              </a:buClr>
              <a:buFont typeface="Arial"/>
              <a:buChar char="•"/>
            </a:pPr>
            <a:r>
              <a:rPr lang="en-US" dirty="0" smtClean="0">
                <a:solidFill>
                  <a:srgbClr val="595959"/>
                </a:solidFill>
                <a:latin typeface="Arial"/>
                <a:cs typeface="Arial"/>
              </a:rPr>
              <a:t>Maintaining records</a:t>
            </a:r>
          </a:p>
          <a:p>
            <a:pPr>
              <a:lnSpc>
                <a:spcPct val="150000"/>
              </a:lnSpc>
              <a:buClr>
                <a:srgbClr val="70BF15"/>
              </a:buClr>
              <a:buFont typeface="Arial"/>
              <a:buChar char="•"/>
            </a:pPr>
            <a:r>
              <a:rPr lang="en-US" dirty="0" smtClean="0">
                <a:solidFill>
                  <a:srgbClr val="595959"/>
                </a:solidFill>
                <a:latin typeface="Arial"/>
                <a:cs typeface="Arial"/>
              </a:rPr>
              <a:t>Processing information when the patient is discharged</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ELP-Logo.png"/>
          <p:cNvPicPr>
            <a:picLocks noChangeAspect="1"/>
          </p:cNvPicPr>
          <p:nvPr/>
        </p:nvPicPr>
        <p:blipFill>
          <a:blip r:embed="rId2"/>
          <a:stretch>
            <a:fillRect/>
          </a:stretch>
        </p:blipFill>
        <p:spPr>
          <a:xfrm>
            <a:off x="3581400" y="304800"/>
            <a:ext cx="1828800" cy="1325880"/>
          </a:xfrm>
          <a:prstGeom prst="rect">
            <a:avLst/>
          </a:prstGeom>
        </p:spPr>
      </p:pic>
      <p:sp>
        <p:nvSpPr>
          <p:cNvPr id="6" name="Rectangle 5"/>
          <p:cNvSpPr>
            <a:spLocks noGrp="1" noChangeArrowheads="1"/>
          </p:cNvSpPr>
          <p:nvPr>
            <p:ph type="title"/>
          </p:nvPr>
        </p:nvSpPr>
        <p:spPr>
          <a:xfrm>
            <a:off x="762000" y="2286000"/>
            <a:ext cx="7696200" cy="1143000"/>
          </a:xfrm>
        </p:spPr>
        <p:txBody>
          <a:bodyPr>
            <a:noAutofit/>
          </a:bodyPr>
          <a:lstStyle/>
          <a:p>
            <a:pPr algn="ctr">
              <a:lnSpc>
                <a:spcPts val="2560"/>
              </a:lnSpc>
              <a:spcBef>
                <a:spcPts val="600"/>
              </a:spcBef>
            </a:pPr>
            <a:r>
              <a:rPr lang="en-US" sz="2800" b="1" dirty="0" smtClean="0">
                <a:solidFill>
                  <a:srgbClr val="404040"/>
                </a:solidFill>
                <a:latin typeface="Arial"/>
                <a:cs typeface="Arial"/>
              </a:rPr>
              <a:t>Central Community College Service Area</a:t>
            </a:r>
            <a:br>
              <a:rPr lang="en-US" sz="2800" b="1" dirty="0" smtClean="0">
                <a:solidFill>
                  <a:srgbClr val="404040"/>
                </a:solidFill>
                <a:latin typeface="Arial"/>
                <a:cs typeface="Arial"/>
              </a:rPr>
            </a:br>
            <a:r>
              <a:rPr lang="en-US" sz="1600" cap="none" dirty="0" smtClean="0">
                <a:solidFill>
                  <a:srgbClr val="404040"/>
                </a:solidFill>
                <a:latin typeface="Arial"/>
                <a:cs typeface="Arial"/>
              </a:rPr>
              <a:t>CCC has main campuses in Columbus, Grand Island and Hastings, and learning centers in Holdrege, Kearney and Lexington. It serves a 25-county area that spans 14,000 square miles and a population of over 300,000 in central Nebraska.</a:t>
            </a:r>
          </a:p>
        </p:txBody>
      </p:sp>
      <p:sp>
        <p:nvSpPr>
          <p:cNvPr id="7" name="Rectangle 5"/>
          <p:cNvSpPr txBox="1">
            <a:spLocks noChangeArrowheads="1"/>
          </p:cNvSpPr>
          <p:nvPr/>
        </p:nvSpPr>
        <p:spPr>
          <a:xfrm>
            <a:off x="838200" y="3733800"/>
            <a:ext cx="7696200" cy="2133600"/>
          </a:xfrm>
          <a:prstGeom prst="rect">
            <a:avLst/>
          </a:prstGeom>
        </p:spPr>
        <p:txBody>
          <a:bodyPr vert="horz" anchor="b">
            <a:noAutofit/>
          </a:bodyPr>
          <a:lstStyle/>
          <a:p>
            <a:pPr marL="0" marR="0" lvl="0" indent="0" algn="ctr" defTabSz="914400" rtl="0" eaLnBrk="1" fontAlgn="auto" latinLnBrk="0" hangingPunct="1">
              <a:lnSpc>
                <a:spcPts val="2960"/>
              </a:lnSpc>
              <a:spcBef>
                <a:spcPts val="600"/>
              </a:spcBef>
              <a:spcAft>
                <a:spcPts val="0"/>
              </a:spcAft>
              <a:buClrTx/>
              <a:buSzTx/>
              <a:buFontTx/>
              <a:buNone/>
              <a:tabLst/>
              <a:defRPr/>
            </a:pPr>
            <a:endParaRPr kumimoji="0" lang="en-US" sz="1600" b="0" i="0" u="none" strike="noStrike" kern="1200" cap="none" spc="0" normalizeH="0" baseline="0" noProof="0" dirty="0" smtClean="0">
              <a:ln>
                <a:noFill/>
              </a:ln>
              <a:solidFill>
                <a:srgbClr val="404040"/>
              </a:solidFill>
              <a:effectLst/>
              <a:uLnTx/>
              <a:uFillTx/>
              <a:latin typeface="Arial"/>
              <a:ea typeface="+mj-ea"/>
              <a:cs typeface="Arial"/>
            </a:endParaRPr>
          </a:p>
        </p:txBody>
      </p:sp>
      <p:sp>
        <p:nvSpPr>
          <p:cNvPr id="9" name="TextBox 8"/>
          <p:cNvSpPr txBox="1"/>
          <p:nvPr/>
        </p:nvSpPr>
        <p:spPr>
          <a:xfrm>
            <a:off x="1739473" y="3733800"/>
            <a:ext cx="5628464" cy="984885"/>
          </a:xfrm>
          <a:prstGeom prst="rect">
            <a:avLst/>
          </a:prstGeom>
          <a:noFill/>
        </p:spPr>
        <p:txBody>
          <a:bodyPr wrap="none" rtlCol="0">
            <a:spAutoFit/>
          </a:bodyPr>
          <a:lstStyle/>
          <a:p>
            <a:pPr algn="ctr">
              <a:lnSpc>
                <a:spcPct val="150000"/>
              </a:lnSpc>
              <a:spcAft>
                <a:spcPts val="600"/>
              </a:spcAft>
            </a:pPr>
            <a:r>
              <a:rPr lang="en-US" sz="1600" i="1" dirty="0" smtClean="0">
                <a:solidFill>
                  <a:schemeClr val="bg1">
                    <a:lumMod val="50000"/>
                  </a:schemeClr>
                </a:solidFill>
                <a:latin typeface="Arial"/>
                <a:cs typeface="Arial"/>
              </a:rPr>
              <a:t>For more info contact: </a:t>
            </a:r>
            <a:r>
              <a:rPr lang="en-US" sz="2400" dirty="0" smtClean="0">
                <a:solidFill>
                  <a:srgbClr val="595959"/>
                </a:solidFill>
                <a:latin typeface="Arial"/>
                <a:cs typeface="Arial"/>
              </a:rPr>
              <a:t/>
            </a:r>
            <a:br>
              <a:rPr lang="en-US" sz="2400" dirty="0" smtClean="0">
                <a:solidFill>
                  <a:srgbClr val="595959"/>
                </a:solidFill>
                <a:latin typeface="Arial"/>
                <a:cs typeface="Arial"/>
              </a:rPr>
            </a:br>
            <a:r>
              <a:rPr lang="en-US" sz="2400" b="1" dirty="0" smtClean="0">
                <a:solidFill>
                  <a:srgbClr val="595959"/>
                </a:solidFill>
                <a:latin typeface="Arial"/>
                <a:cs typeface="Arial"/>
              </a:rPr>
              <a:t>Community Liaison </a:t>
            </a:r>
            <a:r>
              <a:rPr lang="en-US" sz="2400" dirty="0" smtClean="0">
                <a:solidFill>
                  <a:srgbClr val="595959"/>
                </a:solidFill>
                <a:latin typeface="Arial"/>
                <a:cs typeface="Arial"/>
              </a:rPr>
              <a:t>@</a:t>
            </a:r>
            <a:r>
              <a:rPr lang="en-US" sz="2400" b="1" dirty="0" smtClean="0">
                <a:solidFill>
                  <a:srgbClr val="595959"/>
                </a:solidFill>
                <a:latin typeface="Arial"/>
                <a:cs typeface="Arial"/>
              </a:rPr>
              <a:t> </a:t>
            </a:r>
            <a:r>
              <a:rPr lang="en-US" sz="2400" b="1" dirty="0" smtClean="0">
                <a:solidFill>
                  <a:srgbClr val="75B436"/>
                </a:solidFill>
                <a:latin typeface="Arial"/>
                <a:cs typeface="Arial"/>
              </a:rPr>
              <a:t>(308) 398-7951</a:t>
            </a:r>
            <a:endParaRPr lang="en-US" sz="2400" b="1" dirty="0">
              <a:solidFill>
                <a:srgbClr val="75B436"/>
              </a:solidFill>
              <a:latin typeface="Arial"/>
              <a:cs typeface="Arial"/>
            </a:endParaRPr>
          </a:p>
        </p:txBody>
      </p:sp>
      <p:pic>
        <p:nvPicPr>
          <p:cNvPr id="11" name="Picture 10"/>
          <p:cNvPicPr>
            <a:picLocks noChangeAspect="1"/>
          </p:cNvPicPr>
          <p:nvPr/>
        </p:nvPicPr>
        <p:blipFill>
          <a:blip r:embed="rId3"/>
          <a:stretch>
            <a:fillRect/>
          </a:stretch>
        </p:blipFill>
        <p:spPr>
          <a:xfrm>
            <a:off x="1600200" y="5334000"/>
            <a:ext cx="5943600" cy="1244600"/>
          </a:xfrm>
          <a:prstGeom prst="rect">
            <a:avLst/>
          </a:prstGeom>
        </p:spPr>
      </p:pic>
    </p:spTree>
  </p:cSld>
  <p:clrMapOvr>
    <a:masterClrMapping/>
  </p:clrMapOvr>
  <p:transition xmlns:p14="http://schemas.microsoft.com/office/powerpoint/2010/main">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42C46DEFB5664B9AA247BE7112944E" ma:contentTypeVersion="0" ma:contentTypeDescription="Create a new document." ma:contentTypeScope="" ma:versionID="b6945dabbfe4d831400e3a53dcd85ea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8BBF35F-FEA1-4E9F-A297-A685577DB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8EE08F0-E952-40EF-AEBB-F0CA7E71C814}">
  <ds:schemaRefs>
    <ds:schemaRef ds:uri="http://schemas.microsoft.com/sharepoint/v3/contenttype/forms"/>
  </ds:schemaRefs>
</ds:datastoreItem>
</file>

<file path=customXml/itemProps3.xml><?xml version="1.0" encoding="utf-8"?>
<ds:datastoreItem xmlns:ds="http://schemas.openxmlformats.org/officeDocument/2006/customXml" ds:itemID="{096140CE-D01F-4A38-B342-5ADB246D365D}">
  <ds:schemaRefs>
    <ds:schemaRef ds:uri="http://purl.org/dc/elements/1.1/"/>
    <ds:schemaRef ds:uri="http://schemas.openxmlformats.org/package/2006/metadata/core-properties"/>
    <ds:schemaRef ds:uri="http://purl.org/dc/dcmitype/"/>
    <ds:schemaRef ds:uri="http://purl.org/dc/terms/"/>
    <ds:schemaRef ds:uri="http://schemas.microsoft.com/office/2006/metadata/properties"/>
    <ds:schemaRef ds:uri="http://www.w3.org/XML/1998/namespace"/>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Oriel</Template>
  <TotalTime>1912</TotalTime>
  <Words>757</Words>
  <Application>Microsoft Macintosh PowerPoint</Application>
  <PresentationFormat>On-screen Show (4:3)</PresentationFormat>
  <Paragraphs>66</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Health Informatics Careers</vt:lpstr>
      <vt:lpstr>Health Informatics</vt:lpstr>
      <vt:lpstr>Levels of Health Informatics workers</vt:lpstr>
      <vt:lpstr>Specialization areas</vt:lpstr>
      <vt:lpstr>Places of employment</vt:lpstr>
      <vt:lpstr>Health information technicians</vt:lpstr>
      <vt:lpstr>Admitting clerks</vt:lpstr>
      <vt:lpstr>Central Community College Service Area CCC has main campuses in Columbus, Grand Island and Hastings, and learning centers in Holdrege, Kearney and Lexington. It serves a 25-county area that spans 14,000 square miles and a population of over 300,000 in central Nebraska.</vt:lpstr>
    </vt:vector>
  </TitlesOfParts>
  <Company>Central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Services</dc:title>
  <dc:creator>CCC</dc:creator>
  <cp:lastModifiedBy>Matthew</cp:lastModifiedBy>
  <cp:revision>285</cp:revision>
  <cp:lastPrinted>2011-10-12T13:30:15Z</cp:lastPrinted>
  <dcterms:created xsi:type="dcterms:W3CDTF">2012-09-24T20:59:06Z</dcterms:created>
  <dcterms:modified xsi:type="dcterms:W3CDTF">2012-10-15T18:50:44Z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0x0101000142C46DEFB5664B9AA247BE7112944E</vt:lpwstr>
  </property>
</Properties>
</file>